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1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tags" Target="tags/tag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F9C1AB-0C7B-AF47-859D-823DA6DB79EB}"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D6F74-B98E-F141-B2BA-B6D2FED96EC8}" type="slidenum">
              <a:rPr lang="en-US" smtClean="0"/>
              <a:t>‹#›</a:t>
            </a:fld>
            <a:endParaRPr lang="en-US"/>
          </a:p>
        </p:txBody>
      </p:sp>
    </p:spTree>
    <p:extLst>
      <p:ext uri="{BB962C8B-B14F-4D97-AF65-F5344CB8AC3E}">
        <p14:creationId xmlns:p14="http://schemas.microsoft.com/office/powerpoint/2010/main" val="184440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9C1AB-0C7B-AF47-859D-823DA6DB79EB}"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D6F74-B98E-F141-B2BA-B6D2FED96EC8}" type="slidenum">
              <a:rPr lang="en-US" smtClean="0"/>
              <a:t>‹#›</a:t>
            </a:fld>
            <a:endParaRPr lang="en-US"/>
          </a:p>
        </p:txBody>
      </p:sp>
    </p:spTree>
    <p:extLst>
      <p:ext uri="{BB962C8B-B14F-4D97-AF65-F5344CB8AC3E}">
        <p14:creationId xmlns:p14="http://schemas.microsoft.com/office/powerpoint/2010/main" val="113916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9C1AB-0C7B-AF47-859D-823DA6DB79EB}"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D6F74-B98E-F141-B2BA-B6D2FED96EC8}" type="slidenum">
              <a:rPr lang="en-US" smtClean="0"/>
              <a:t>‹#›</a:t>
            </a:fld>
            <a:endParaRPr lang="en-US"/>
          </a:p>
        </p:txBody>
      </p:sp>
    </p:spTree>
    <p:extLst>
      <p:ext uri="{BB962C8B-B14F-4D97-AF65-F5344CB8AC3E}">
        <p14:creationId xmlns:p14="http://schemas.microsoft.com/office/powerpoint/2010/main" val="313639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9C1AB-0C7B-AF47-859D-823DA6DB79EB}"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D6F74-B98E-F141-B2BA-B6D2FED96EC8}" type="slidenum">
              <a:rPr lang="en-US" smtClean="0"/>
              <a:t>‹#›</a:t>
            </a:fld>
            <a:endParaRPr lang="en-US"/>
          </a:p>
        </p:txBody>
      </p:sp>
    </p:spTree>
    <p:extLst>
      <p:ext uri="{BB962C8B-B14F-4D97-AF65-F5344CB8AC3E}">
        <p14:creationId xmlns:p14="http://schemas.microsoft.com/office/powerpoint/2010/main" val="95399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F9C1AB-0C7B-AF47-859D-823DA6DB79EB}"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D6F74-B98E-F141-B2BA-B6D2FED96EC8}" type="slidenum">
              <a:rPr lang="en-US" smtClean="0"/>
              <a:t>‹#›</a:t>
            </a:fld>
            <a:endParaRPr lang="en-US"/>
          </a:p>
        </p:txBody>
      </p:sp>
    </p:spTree>
    <p:extLst>
      <p:ext uri="{BB962C8B-B14F-4D97-AF65-F5344CB8AC3E}">
        <p14:creationId xmlns:p14="http://schemas.microsoft.com/office/powerpoint/2010/main" val="94383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F9C1AB-0C7B-AF47-859D-823DA6DB79EB}"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D6F74-B98E-F141-B2BA-B6D2FED96EC8}" type="slidenum">
              <a:rPr lang="en-US" smtClean="0"/>
              <a:t>‹#›</a:t>
            </a:fld>
            <a:endParaRPr lang="en-US"/>
          </a:p>
        </p:txBody>
      </p:sp>
    </p:spTree>
    <p:extLst>
      <p:ext uri="{BB962C8B-B14F-4D97-AF65-F5344CB8AC3E}">
        <p14:creationId xmlns:p14="http://schemas.microsoft.com/office/powerpoint/2010/main" val="92028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F9C1AB-0C7B-AF47-859D-823DA6DB79EB}"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D6F74-B98E-F141-B2BA-B6D2FED96EC8}" type="slidenum">
              <a:rPr lang="en-US" smtClean="0"/>
              <a:t>‹#›</a:t>
            </a:fld>
            <a:endParaRPr lang="en-US"/>
          </a:p>
        </p:txBody>
      </p:sp>
    </p:spTree>
    <p:extLst>
      <p:ext uri="{BB962C8B-B14F-4D97-AF65-F5344CB8AC3E}">
        <p14:creationId xmlns:p14="http://schemas.microsoft.com/office/powerpoint/2010/main" val="224853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F9C1AB-0C7B-AF47-859D-823DA6DB79EB}"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D6F74-B98E-F141-B2BA-B6D2FED96EC8}" type="slidenum">
              <a:rPr lang="en-US" smtClean="0"/>
              <a:t>‹#›</a:t>
            </a:fld>
            <a:endParaRPr lang="en-US"/>
          </a:p>
        </p:txBody>
      </p:sp>
    </p:spTree>
    <p:extLst>
      <p:ext uri="{BB962C8B-B14F-4D97-AF65-F5344CB8AC3E}">
        <p14:creationId xmlns:p14="http://schemas.microsoft.com/office/powerpoint/2010/main" val="426527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9C1AB-0C7B-AF47-859D-823DA6DB79EB}"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FD6F74-B98E-F141-B2BA-B6D2FED96EC8}" type="slidenum">
              <a:rPr lang="en-US" smtClean="0"/>
              <a:t>‹#›</a:t>
            </a:fld>
            <a:endParaRPr lang="en-US"/>
          </a:p>
        </p:txBody>
      </p:sp>
    </p:spTree>
    <p:extLst>
      <p:ext uri="{BB962C8B-B14F-4D97-AF65-F5344CB8AC3E}">
        <p14:creationId xmlns:p14="http://schemas.microsoft.com/office/powerpoint/2010/main" val="274250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9C1AB-0C7B-AF47-859D-823DA6DB79EB}"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D6F74-B98E-F141-B2BA-B6D2FED96EC8}" type="slidenum">
              <a:rPr lang="en-US" smtClean="0"/>
              <a:t>‹#›</a:t>
            </a:fld>
            <a:endParaRPr lang="en-US"/>
          </a:p>
        </p:txBody>
      </p:sp>
    </p:spTree>
    <p:extLst>
      <p:ext uri="{BB962C8B-B14F-4D97-AF65-F5344CB8AC3E}">
        <p14:creationId xmlns:p14="http://schemas.microsoft.com/office/powerpoint/2010/main" val="363879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9C1AB-0C7B-AF47-859D-823DA6DB79EB}"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D6F74-B98E-F141-B2BA-B6D2FED96EC8}" type="slidenum">
              <a:rPr lang="en-US" smtClean="0"/>
              <a:t>‹#›</a:t>
            </a:fld>
            <a:endParaRPr lang="en-US"/>
          </a:p>
        </p:txBody>
      </p:sp>
    </p:spTree>
    <p:extLst>
      <p:ext uri="{BB962C8B-B14F-4D97-AF65-F5344CB8AC3E}">
        <p14:creationId xmlns:p14="http://schemas.microsoft.com/office/powerpoint/2010/main" val="41683634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9C1AB-0C7B-AF47-859D-823DA6DB79EB}" type="datetimeFigureOut">
              <a:rPr lang="en-US" smtClean="0"/>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D6F74-B98E-F141-B2BA-B6D2FED96EC8}" type="slidenum">
              <a:rPr lang="en-US" smtClean="0"/>
              <a:t>‹#›</a:t>
            </a:fld>
            <a:endParaRPr lang="en-US"/>
          </a:p>
        </p:txBody>
      </p:sp>
    </p:spTree>
    <p:extLst>
      <p:ext uri="{BB962C8B-B14F-4D97-AF65-F5344CB8AC3E}">
        <p14:creationId xmlns:p14="http://schemas.microsoft.com/office/powerpoint/2010/main" val="781183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6.png"/><Relationship Id="rId1" Type="http://schemas.openxmlformats.org/officeDocument/2006/relationships/tags" Target="../tags/tag34.xml"/><Relationship Id="rId2"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tags" Target="../tags/tag41.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7.png"/><Relationship Id="rId1" Type="http://schemas.openxmlformats.org/officeDocument/2006/relationships/tags" Target="../tags/tag38.xml"/><Relationship Id="rId2" Type="http://schemas.openxmlformats.org/officeDocument/2006/relationships/tags" Target="../tags/tag39.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42.xml"/><Relationship Id="rId2"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tags" Target="../tags/tag49.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8.png"/><Relationship Id="rId1" Type="http://schemas.openxmlformats.org/officeDocument/2006/relationships/tags" Target="../tags/tag46.xml"/><Relationship Id="rId2" Type="http://schemas.openxmlformats.org/officeDocument/2006/relationships/tags" Target="../tags/tag47.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4" Type="http://schemas.openxmlformats.org/officeDocument/2006/relationships/tags" Target="../tags/tag53.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50.xml"/><Relationship Id="rId2" Type="http://schemas.openxmlformats.org/officeDocument/2006/relationships/tags" Target="../tags/tag51.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2.xml"/><Relationship Id="rId2"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6.xml"/><Relationship Id="rId2"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10.xml"/><Relationship Id="rId2"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14.xml"/><Relationship Id="rId2"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tags" Target="../tags/tag18.xml"/><Relationship Id="rId2"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22.xml"/><Relationship Id="rId2"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26.xml"/><Relationship Id="rId2"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5.png"/><Relationship Id="rId1" Type="http://schemas.openxmlformats.org/officeDocument/2006/relationships/tags" Target="../tags/tag30.xml"/><Relationship Id="rId2"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01-25 at 6.20.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394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457200" y="1868707"/>
            <a:ext cx="3860800" cy="1143000"/>
          </a:xfrm>
        </p:spPr>
        <p:txBody>
          <a:bodyPr>
            <a:noAutofit/>
          </a:bodyPr>
          <a:lstStyle/>
          <a:p>
            <a:r>
              <a:rPr lang="en-US" altLang="en-US" sz="2800" dirty="0" smtClean="0">
                <a:ea typeface="MS PGothic" charset="-128"/>
              </a:rPr>
              <a:t>Refer to the table. The total cost of producing five units of output is:</a:t>
            </a:r>
            <a:endParaRPr lang="en-US" altLang="en-US" sz="2800" dirty="0">
              <a:ea typeface="MS PGothic" charset="-128"/>
            </a:endParaRPr>
          </a:p>
        </p:txBody>
      </p:sp>
      <p:sp>
        <p:nvSpPr>
          <p:cNvPr id="13314" name="TPAnswers"/>
          <p:cNvSpPr>
            <a:spLocks noGrp="1"/>
          </p:cNvSpPr>
          <p:nvPr>
            <p:ph idx="1"/>
            <p:custDataLst>
              <p:tags r:id="rId2"/>
            </p:custDataLst>
          </p:nvPr>
        </p:nvSpPr>
        <p:spPr>
          <a:xfrm>
            <a:off x="457200" y="3176752"/>
            <a:ext cx="4114800" cy="4525963"/>
          </a:xfrm>
        </p:spPr>
        <p:txBody>
          <a:bodyPr>
            <a:normAutofit/>
          </a:bodyPr>
          <a:lstStyle/>
          <a:p>
            <a:pPr marL="514350" indent="-514350">
              <a:buFont typeface="Arial" charset="0"/>
              <a:buAutoNum type="alphaUcPeriod"/>
            </a:pPr>
            <a:r>
              <a:rPr lang="en-US" altLang="en-US" dirty="0" smtClean="0">
                <a:ea typeface="MS PGothic" charset="-128"/>
              </a:rPr>
              <a:t>$10</a:t>
            </a:r>
          </a:p>
          <a:p>
            <a:pPr marL="514350" indent="-514350">
              <a:buFont typeface="Arial" charset="0"/>
              <a:buAutoNum type="alphaUcPeriod"/>
            </a:pPr>
            <a:r>
              <a:rPr lang="en-US" altLang="en-US" dirty="0" smtClean="0">
                <a:ea typeface="MS PGothic" charset="-128"/>
              </a:rPr>
              <a:t>$19</a:t>
            </a:r>
          </a:p>
          <a:p>
            <a:pPr marL="514350" indent="-514350">
              <a:buFont typeface="Arial" charset="0"/>
              <a:buAutoNum type="alphaUcPeriod"/>
            </a:pPr>
            <a:r>
              <a:rPr lang="en-US" altLang="en-US" dirty="0" smtClean="0">
                <a:ea typeface="MS PGothic" charset="-128"/>
              </a:rPr>
              <a:t>$25.</a:t>
            </a:r>
          </a:p>
          <a:p>
            <a:pPr marL="514350" indent="-514350">
              <a:buFont typeface="Arial" charset="0"/>
              <a:buAutoNum type="alphaUcPeriod"/>
            </a:pPr>
            <a:r>
              <a:rPr lang="en-US" altLang="en-US" dirty="0" smtClean="0">
                <a:ea typeface="MS PGothic" charset="-128"/>
              </a:rPr>
              <a:t>$50</a:t>
            </a:r>
            <a:endParaRPr lang="en-US" altLang="en-US" dirty="0">
              <a:ea typeface="MS PGothic" charset="-128"/>
            </a:endParaRPr>
          </a:p>
        </p:txBody>
      </p:sp>
      <p:pic>
        <p:nvPicPr>
          <p:cNvPr id="2" name="TPChart" descr="AE714F1F47804A46B41656E40B4367DFChart2017012521592149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5011818"/>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8-24 at 12.36.5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2988" y="106562"/>
            <a:ext cx="4690023" cy="1493638"/>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142240" y="2200165"/>
            <a:ext cx="4911834" cy="1143000"/>
          </a:xfrm>
        </p:spPr>
        <p:txBody>
          <a:bodyPr>
            <a:noAutofit/>
          </a:bodyPr>
          <a:lstStyle/>
          <a:p>
            <a:r>
              <a:rPr lang="en-US" altLang="en-US" sz="3200" dirty="0" smtClean="0">
                <a:ea typeface="MS PGothic" charset="-128"/>
              </a:rPr>
              <a:t>Refer to the table.  The average total cost of producing five units of output is</a:t>
            </a:r>
            <a:endParaRPr lang="en-US" altLang="en-US" sz="3200" dirty="0">
              <a:ea typeface="MS PGothic" charset="-128"/>
            </a:endParaRPr>
          </a:p>
        </p:txBody>
      </p:sp>
      <p:sp>
        <p:nvSpPr>
          <p:cNvPr id="13314" name="TPAnswers"/>
          <p:cNvSpPr>
            <a:spLocks noGrp="1"/>
          </p:cNvSpPr>
          <p:nvPr>
            <p:ph idx="1"/>
            <p:custDataLst>
              <p:tags r:id="rId2"/>
            </p:custDataLst>
          </p:nvPr>
        </p:nvSpPr>
        <p:spPr>
          <a:xfrm>
            <a:off x="457200" y="3842407"/>
            <a:ext cx="4114800" cy="4525963"/>
          </a:xfrm>
        </p:spPr>
        <p:txBody>
          <a:bodyPr>
            <a:normAutofit/>
          </a:bodyPr>
          <a:lstStyle/>
          <a:p>
            <a:pPr marL="514350" indent="-514350">
              <a:buFont typeface="Arial" charset="0"/>
              <a:buAutoNum type="alphaUcPeriod"/>
            </a:pPr>
            <a:r>
              <a:rPr lang="en-US" altLang="en-US" dirty="0" smtClean="0">
                <a:ea typeface="MS PGothic" charset="-128"/>
              </a:rPr>
              <a:t>$2.</a:t>
            </a:r>
          </a:p>
          <a:p>
            <a:pPr marL="514350" indent="-514350">
              <a:buFont typeface="Arial" charset="0"/>
              <a:buAutoNum type="alphaUcPeriod"/>
            </a:pPr>
            <a:r>
              <a:rPr lang="en-US" altLang="en-US" dirty="0" smtClean="0">
                <a:ea typeface="MS PGothic" charset="-128"/>
              </a:rPr>
              <a:t>$5.</a:t>
            </a:r>
          </a:p>
          <a:p>
            <a:pPr marL="514350" indent="-514350">
              <a:buFont typeface="Arial" charset="0"/>
              <a:buAutoNum type="alphaUcPeriod"/>
            </a:pPr>
            <a:r>
              <a:rPr lang="en-US" altLang="en-US" dirty="0" smtClean="0">
                <a:ea typeface="MS PGothic" charset="-128"/>
              </a:rPr>
              <a:t>$9.</a:t>
            </a:r>
          </a:p>
          <a:p>
            <a:pPr marL="514350" indent="-514350">
              <a:buFont typeface="Arial" charset="0"/>
              <a:buAutoNum type="alphaUcPeriod"/>
            </a:pPr>
            <a:r>
              <a:rPr lang="en-US" altLang="en-US" dirty="0" smtClean="0">
                <a:ea typeface="MS PGothic" charset="-128"/>
              </a:rPr>
              <a:t>$45.</a:t>
            </a:r>
            <a:endParaRPr lang="en-US" altLang="en-US" dirty="0">
              <a:ea typeface="MS PGothic" charset="-128"/>
            </a:endParaRPr>
          </a:p>
        </p:txBody>
      </p:sp>
      <p:pic>
        <p:nvPicPr>
          <p:cNvPr id="2" name="TPChart" descr="BB8CB33BE5914D78A1202A8ACE468181Chart20170125215922520.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5092256"/>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8-24 at 12.37.54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3406" y="222688"/>
            <a:ext cx="4846801" cy="1377512"/>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Which of the following is most likely to be a fixed cost in the short run?</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77500" lnSpcReduction="20000"/>
          </a:bodyPr>
          <a:lstStyle/>
          <a:p>
            <a:pPr marL="514350" indent="-514350">
              <a:buFont typeface="Arial" charset="0"/>
              <a:buAutoNum type="alphaUcPeriod"/>
            </a:pPr>
            <a:r>
              <a:rPr lang="en-US" altLang="en-US" smtClean="0">
                <a:ea typeface="MS PGothic" charset="-128"/>
              </a:rPr>
              <a:t>interest payments on funds borrowed by a farmer to finance farm machinery</a:t>
            </a:r>
          </a:p>
          <a:p>
            <a:pPr marL="514350" indent="-514350">
              <a:buFont typeface="Arial" charset="0"/>
              <a:buAutoNum type="alphaUcPeriod"/>
            </a:pPr>
            <a:r>
              <a:rPr lang="en-US" altLang="en-US" smtClean="0">
                <a:ea typeface="MS PGothic" charset="-128"/>
              </a:rPr>
              <a:t>wages paid to workers who assemble computers</a:t>
            </a:r>
          </a:p>
          <a:p>
            <a:pPr marL="514350" indent="-514350">
              <a:buFont typeface="Arial" charset="0"/>
              <a:buAutoNum type="alphaUcPeriod"/>
            </a:pPr>
            <a:r>
              <a:rPr lang="en-US" altLang="en-US" smtClean="0">
                <a:ea typeface="MS PGothic" charset="-128"/>
              </a:rPr>
              <a:t>performance bonuses for sales staff of a pharmaceutical company</a:t>
            </a:r>
          </a:p>
          <a:p>
            <a:pPr marL="514350" indent="-514350">
              <a:buFont typeface="Arial" charset="0"/>
              <a:buAutoNum type="alphaUcPeriod"/>
            </a:pPr>
            <a:r>
              <a:rPr lang="en-US" altLang="en-US" smtClean="0">
                <a:ea typeface="MS PGothic" charset="-128"/>
              </a:rPr>
              <a:t>payments for gasoline for company cars driven by sales staff</a:t>
            </a:r>
            <a:endParaRPr lang="en-US" altLang="en-US" dirty="0">
              <a:ea typeface="MS PGothic" charset="-128"/>
            </a:endParaRPr>
          </a:p>
        </p:txBody>
      </p:sp>
      <p:pic>
        <p:nvPicPr>
          <p:cNvPr id="2" name="TPChart" descr="1912EDD190554CEC8760C3E63671E8D9Chart20170125215923551.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13360" y="174752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231931" y="274638"/>
            <a:ext cx="5290207" cy="1143000"/>
          </a:xfrm>
        </p:spPr>
        <p:txBody>
          <a:bodyPr>
            <a:noAutofit/>
          </a:bodyPr>
          <a:lstStyle/>
          <a:p>
            <a:r>
              <a:rPr lang="en-US" altLang="en-US" sz="2400" dirty="0" smtClean="0">
                <a:ea typeface="MS PGothic" charset="-128"/>
              </a:rPr>
              <a:t>Refer to the table.  From zero to three units of labor, the production function exhibits</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1941139"/>
            <a:ext cx="4114800" cy="4525963"/>
          </a:xfrm>
        </p:spPr>
        <p:txBody>
          <a:bodyPr>
            <a:normAutofit fontScale="70000" lnSpcReduction="20000"/>
          </a:bodyPr>
          <a:lstStyle/>
          <a:p>
            <a:pPr marL="514350" indent="-514350">
              <a:buFont typeface="Arial" charset="0"/>
              <a:buAutoNum type="alphaUcPeriod"/>
            </a:pPr>
            <a:r>
              <a:rPr lang="en-US" altLang="en-US" dirty="0" smtClean="0">
                <a:ea typeface="MS PGothic" charset="-128"/>
              </a:rPr>
              <a:t>increasing marginal product; the marginal cost curve would be downward sloping.</a:t>
            </a:r>
          </a:p>
          <a:p>
            <a:pPr marL="514350" indent="-514350">
              <a:buFont typeface="Arial" charset="0"/>
              <a:buAutoNum type="alphaUcPeriod"/>
            </a:pPr>
            <a:r>
              <a:rPr lang="en-US" altLang="en-US" dirty="0" smtClean="0">
                <a:ea typeface="MS PGothic" charset="-128"/>
              </a:rPr>
              <a:t>increasing marginal product; the marginal cost curve would be upward sloping.</a:t>
            </a:r>
          </a:p>
          <a:p>
            <a:pPr marL="514350" indent="-514350">
              <a:buFont typeface="Arial" charset="0"/>
              <a:buAutoNum type="alphaUcPeriod"/>
            </a:pPr>
            <a:r>
              <a:rPr lang="en-US" altLang="en-US" dirty="0" smtClean="0">
                <a:ea typeface="MS PGothic" charset="-128"/>
              </a:rPr>
              <a:t>decreasing marginal product; the marginal cost curve would be downward sloping.</a:t>
            </a:r>
          </a:p>
          <a:p>
            <a:pPr marL="514350" indent="-514350">
              <a:buFont typeface="Arial" charset="0"/>
              <a:buAutoNum type="alphaUcPeriod"/>
            </a:pPr>
            <a:r>
              <a:rPr lang="en-US" altLang="en-US" dirty="0" smtClean="0">
                <a:ea typeface="MS PGothic" charset="-128"/>
              </a:rPr>
              <a:t>decreasing marginal product; the marginal cost curve would be upward sloping.</a:t>
            </a:r>
            <a:endParaRPr lang="en-US" altLang="en-US" dirty="0">
              <a:ea typeface="MS PGothic" charset="-128"/>
            </a:endParaRPr>
          </a:p>
        </p:txBody>
      </p:sp>
      <p:pic>
        <p:nvPicPr>
          <p:cNvPr id="2" name="TPChart" descr="A372D1F594F64D378E94314E75F9BBD8Chart20170125215924555.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43840" y="4623888"/>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8-24 at 12.38.51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254000"/>
            <a:ext cx="2362200" cy="14224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Which of the following is most likely to occur if a firm experiences coordination problems?</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smtClean="0">
                <a:ea typeface="MS PGothic" charset="-128"/>
              </a:rPr>
              <a:t>diseconomies of scale</a:t>
            </a:r>
          </a:p>
          <a:p>
            <a:pPr marL="514350" indent="-514350">
              <a:buFont typeface="Arial" charset="0"/>
              <a:buAutoNum type="alphaUcPeriod"/>
            </a:pPr>
            <a:r>
              <a:rPr lang="en-US" altLang="en-US" smtClean="0">
                <a:ea typeface="MS PGothic" charset="-128"/>
              </a:rPr>
              <a:t>economies of scale</a:t>
            </a:r>
          </a:p>
          <a:p>
            <a:pPr marL="514350" indent="-514350">
              <a:buFont typeface="Arial" charset="0"/>
              <a:buAutoNum type="alphaUcPeriod"/>
            </a:pPr>
            <a:r>
              <a:rPr lang="en-US" altLang="en-US" smtClean="0">
                <a:ea typeface="MS PGothic" charset="-128"/>
              </a:rPr>
              <a:t>constant returns to scale</a:t>
            </a:r>
          </a:p>
          <a:p>
            <a:pPr marL="514350" indent="-514350">
              <a:buFont typeface="Arial" charset="0"/>
              <a:buAutoNum type="alphaUcPeriod"/>
            </a:pPr>
            <a:r>
              <a:rPr lang="en-US" altLang="en-US" smtClean="0">
                <a:ea typeface="MS PGothic" charset="-128"/>
              </a:rPr>
              <a:t>specialization</a:t>
            </a:r>
            <a:endParaRPr lang="en-US" altLang="en-US" dirty="0">
              <a:ea typeface="MS PGothic" charset="-128"/>
            </a:endParaRPr>
          </a:p>
        </p:txBody>
      </p:sp>
      <p:pic>
        <p:nvPicPr>
          <p:cNvPr id="2" name="TPChart" descr="C338473C4BE1423F9A49B0D1225AE2D6Chart20170125215925576.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71120" y="1806787"/>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Implicit costs are irrelevant for decisions in the short run.</a:t>
            </a:r>
            <a:endParaRPr lang="en-US" altLang="en-US">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89A4C2F42F2542F3B3C52661E91EDBB8Chart20170125215913269.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The short run is a period of time less than three months.</a:t>
            </a:r>
            <a:endParaRPr lang="en-US" altLang="en-US">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21361FACA6B947A19210A7A185280451Chart20170125215914602.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Explicit costs are input costs that require an outlay of money by the firm.</a:t>
            </a:r>
            <a:endParaRPr lang="en-US" altLang="en-US">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839AA4BFFDCC4802BC6EB1319BA1191BChart20170125215915532.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177715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1800" dirty="0" smtClean="0">
                <a:ea typeface="MS PGothic" charset="-128"/>
              </a:rPr>
              <a:t>Chris owns ‘Christina’s bakery’ that currently has 2 workers. The first worker can produce 100 delicious baked goods in one day, and the second worker increased the total production by 80 delicious baked goods in one day. Chris is hiring a 3rd worker. With three workers, what is the likely total production in one day?</a:t>
            </a:r>
            <a:endParaRPr lang="en-US" altLang="en-US" sz="18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92500" lnSpcReduction="10000"/>
          </a:bodyPr>
          <a:lstStyle/>
          <a:p>
            <a:pPr marL="514350" indent="-514350">
              <a:buFont typeface="Arial" charset="0"/>
              <a:buAutoNum type="alphaUcPeriod"/>
            </a:pPr>
            <a:r>
              <a:rPr lang="en-US" altLang="en-US" dirty="0" smtClean="0">
                <a:ea typeface="MS PGothic" charset="-128"/>
              </a:rPr>
              <a:t>more than 180 but less than 260 delicious baked goods</a:t>
            </a:r>
          </a:p>
          <a:p>
            <a:pPr marL="514350" indent="-514350">
              <a:buFont typeface="Arial" charset="0"/>
              <a:buAutoNum type="alphaUcPeriod"/>
            </a:pPr>
            <a:r>
              <a:rPr lang="en-US" altLang="en-US" dirty="0" smtClean="0">
                <a:ea typeface="MS PGothic" charset="-128"/>
              </a:rPr>
              <a:t>300 delicious baked goods</a:t>
            </a:r>
          </a:p>
          <a:p>
            <a:pPr marL="514350" indent="-514350">
              <a:buFont typeface="Arial" charset="0"/>
              <a:buAutoNum type="alphaUcPeriod"/>
            </a:pPr>
            <a:r>
              <a:rPr lang="en-US" altLang="en-US" dirty="0" smtClean="0">
                <a:ea typeface="MS PGothic" charset="-128"/>
              </a:rPr>
              <a:t>180 delicious baked goods</a:t>
            </a:r>
          </a:p>
          <a:p>
            <a:pPr marL="514350" indent="-514350">
              <a:buFont typeface="Arial" charset="0"/>
              <a:buAutoNum type="alphaUcPeriod"/>
            </a:pPr>
            <a:r>
              <a:rPr lang="en-US" altLang="en-US" dirty="0" smtClean="0">
                <a:ea typeface="MS PGothic" charset="-128"/>
              </a:rPr>
              <a:t>more than 100 but less than 180 delicious baked goods</a:t>
            </a:r>
            <a:endParaRPr lang="en-US" altLang="en-US" dirty="0">
              <a:ea typeface="MS PGothic" charset="-128"/>
            </a:endParaRPr>
          </a:p>
        </p:txBody>
      </p:sp>
      <p:pic>
        <p:nvPicPr>
          <p:cNvPr id="2" name="TPChart" descr="D0A0A74543834E41A220067C100C53C3Chart20170125215916462.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32080" y="1781387"/>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015069" y="274857"/>
            <a:ext cx="5629690" cy="1143000"/>
          </a:xfrm>
        </p:spPr>
        <p:txBody>
          <a:bodyPr>
            <a:noAutofit/>
          </a:bodyPr>
          <a:lstStyle/>
          <a:p>
            <a:r>
              <a:rPr lang="en-US" altLang="en-US" sz="2400" dirty="0" smtClean="0">
                <a:ea typeface="MS PGothic" charset="-128"/>
              </a:rPr>
              <a:t>Refer to the table.  The marginal product from hiring the third worker is</a:t>
            </a:r>
            <a:endParaRPr lang="en-US" altLang="en-US" sz="2400" dirty="0">
              <a:ea typeface="MS PGothic" charset="-128"/>
            </a:endParaRPr>
          </a:p>
        </p:txBody>
      </p:sp>
      <p:sp>
        <p:nvSpPr>
          <p:cNvPr id="13314" name="TPAnswers"/>
          <p:cNvSpPr>
            <a:spLocks noGrp="1"/>
          </p:cNvSpPr>
          <p:nvPr>
            <p:ph idx="1"/>
            <p:custDataLst>
              <p:tags r:id="rId2"/>
            </p:custDataLst>
          </p:nvPr>
        </p:nvSpPr>
        <p:spPr>
          <a:xfrm>
            <a:off x="510540" y="1862959"/>
            <a:ext cx="4114800" cy="4525963"/>
          </a:xfrm>
        </p:spPr>
        <p:txBody>
          <a:bodyPr>
            <a:normAutofit/>
          </a:bodyPr>
          <a:lstStyle/>
          <a:p>
            <a:pPr marL="514350" indent="-514350">
              <a:buFont typeface="Arial" charset="0"/>
              <a:buAutoNum type="alphaUcPeriod"/>
            </a:pPr>
            <a:r>
              <a:rPr lang="en-US" altLang="en-US" dirty="0" smtClean="0">
                <a:ea typeface="MS PGothic" charset="-128"/>
              </a:rPr>
              <a:t>88 units of output.</a:t>
            </a:r>
          </a:p>
          <a:p>
            <a:pPr marL="514350" indent="-514350">
              <a:buFont typeface="Arial" charset="0"/>
              <a:buAutoNum type="alphaUcPeriod"/>
            </a:pPr>
            <a:r>
              <a:rPr lang="en-US" altLang="en-US" dirty="0" smtClean="0">
                <a:ea typeface="MS PGothic" charset="-128"/>
              </a:rPr>
              <a:t>50 units of output.</a:t>
            </a:r>
          </a:p>
          <a:p>
            <a:pPr marL="514350" indent="-514350">
              <a:buFont typeface="Arial" charset="0"/>
              <a:buAutoNum type="alphaUcPeriod"/>
            </a:pPr>
            <a:r>
              <a:rPr lang="en-US" altLang="en-US" dirty="0" smtClean="0">
                <a:ea typeface="MS PGothic" charset="-128"/>
              </a:rPr>
              <a:t>16.7 units of output.</a:t>
            </a:r>
          </a:p>
          <a:p>
            <a:pPr marL="514350" indent="-514350">
              <a:buFont typeface="Arial" charset="0"/>
              <a:buAutoNum type="alphaUcPeriod"/>
            </a:pPr>
            <a:r>
              <a:rPr lang="en-US" altLang="en-US" dirty="0" smtClean="0">
                <a:ea typeface="MS PGothic" charset="-128"/>
              </a:rPr>
              <a:t>12 units of output.</a:t>
            </a:r>
            <a:endParaRPr lang="en-US" altLang="en-US" dirty="0">
              <a:ea typeface="MS PGothic" charset="-128"/>
            </a:endParaRPr>
          </a:p>
        </p:txBody>
      </p:sp>
      <p:pic>
        <p:nvPicPr>
          <p:cNvPr id="2" name="TPChart" descr="53F08E778DF24F55905B61A9FBEBDD3CChart20170125215917455.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95580" y="3698025"/>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8-24 at 12.34.12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940" y="289254"/>
            <a:ext cx="2032000" cy="11557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1600" dirty="0" smtClean="0">
                <a:ea typeface="MS PGothic" charset="-128"/>
              </a:rPr>
              <a:t>Alexander owns a small factory that makes fishing lures. He can make 10,000 lures per year and sell them for $10 each. Alexander pays $25,000 for raw materials to produce the 10,000 lures. He invested a total of $20,000 in equipment: $12,000 of his own savings and $8,000 borrowed at 10 percent interest. He could have earned 10 percent interest on his own money. Alexander could work at a competing factory for $40,000.  Alexander’s economic profit is _________, while his accounting profit is _________.</a:t>
            </a:r>
            <a:endParaRPr lang="en-US" altLang="en-US" sz="1600" dirty="0">
              <a:ea typeface="MS PGothic" charset="-128"/>
            </a:endParaRPr>
          </a:p>
        </p:txBody>
      </p:sp>
      <p:sp>
        <p:nvSpPr>
          <p:cNvPr id="13314" name="TPAnswers"/>
          <p:cNvSpPr>
            <a:spLocks noGrp="1"/>
          </p:cNvSpPr>
          <p:nvPr>
            <p:ph idx="1"/>
            <p:custDataLst>
              <p:tags r:id="rId2"/>
            </p:custDataLst>
          </p:nvPr>
        </p:nvSpPr>
        <p:spPr>
          <a:xfrm>
            <a:off x="457200" y="2217737"/>
            <a:ext cx="4114800" cy="4525963"/>
          </a:xfrm>
        </p:spPr>
        <p:txBody>
          <a:bodyPr>
            <a:normAutofit/>
          </a:bodyPr>
          <a:lstStyle/>
          <a:p>
            <a:pPr marL="514350" indent="-514350">
              <a:buFont typeface="Arial" charset="0"/>
              <a:buAutoNum type="alphaUcPeriod"/>
            </a:pPr>
            <a:r>
              <a:rPr lang="en-US" altLang="en-US" dirty="0" smtClean="0">
                <a:ea typeface="MS PGothic" charset="-128"/>
              </a:rPr>
              <a:t>$33,000; $41,200.</a:t>
            </a:r>
          </a:p>
          <a:p>
            <a:pPr marL="514350" indent="-514350">
              <a:buFont typeface="Arial" charset="0"/>
              <a:buAutoNum type="alphaUcPeriod"/>
            </a:pPr>
            <a:r>
              <a:rPr lang="en-US" altLang="en-US" dirty="0" smtClean="0">
                <a:ea typeface="MS PGothic" charset="-128"/>
              </a:rPr>
              <a:t>$33,000; $74,200.</a:t>
            </a:r>
          </a:p>
          <a:p>
            <a:pPr marL="514350" indent="-514350">
              <a:buFont typeface="Arial" charset="0"/>
              <a:buAutoNum type="alphaUcPeriod"/>
            </a:pPr>
            <a:r>
              <a:rPr lang="en-US" altLang="en-US" dirty="0" smtClean="0">
                <a:ea typeface="MS PGothic" charset="-128"/>
              </a:rPr>
              <a:t>$41,200; $67,000.</a:t>
            </a:r>
          </a:p>
          <a:p>
            <a:pPr marL="514350" indent="-514350">
              <a:buFont typeface="Arial" charset="0"/>
              <a:buAutoNum type="alphaUcPeriod"/>
            </a:pPr>
            <a:r>
              <a:rPr lang="en-US" altLang="en-US" dirty="0" smtClean="0">
                <a:ea typeface="MS PGothic" charset="-128"/>
              </a:rPr>
              <a:t>$74,200; $33,200.</a:t>
            </a:r>
            <a:endParaRPr lang="en-US" altLang="en-US" dirty="0">
              <a:ea typeface="MS PGothic" charset="-128"/>
            </a:endParaRPr>
          </a:p>
        </p:txBody>
      </p:sp>
      <p:pic>
        <p:nvPicPr>
          <p:cNvPr id="2" name="TPChart" descr="3A32ED04E63F4B8BAA5588E413C2C87CChart20170125215918464.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88237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284480" y="274638"/>
            <a:ext cx="8402320" cy="1143000"/>
          </a:xfrm>
        </p:spPr>
        <p:txBody>
          <a:bodyPr>
            <a:noAutofit/>
          </a:bodyPr>
          <a:lstStyle/>
          <a:p>
            <a:r>
              <a:rPr lang="en-US" altLang="en-US" sz="2400" dirty="0" smtClean="0">
                <a:ea typeface="MS PGothic" charset="-128"/>
              </a:rPr>
              <a:t>If the marginal cost curve is U-shaped and intersects the U-shaped average total cost curve at the minimum point on the average total cost curve, which of the following statements is correct?</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55000" lnSpcReduction="20000"/>
          </a:bodyPr>
          <a:lstStyle/>
          <a:p>
            <a:pPr marL="514350" indent="-514350">
              <a:buFont typeface="Arial" charset="0"/>
              <a:buAutoNum type="alphaUcPeriod"/>
            </a:pPr>
            <a:r>
              <a:rPr lang="en-US" altLang="en-US" smtClean="0">
                <a:ea typeface="MS PGothic" charset="-128"/>
              </a:rPr>
              <a:t>when the marginal cost curve is below the average cost curve, the marginal cost is increasing as more output is produced.</a:t>
            </a:r>
          </a:p>
          <a:p>
            <a:pPr marL="514350" indent="-514350">
              <a:buFont typeface="Arial" charset="0"/>
              <a:buAutoNum type="alphaUcPeriod"/>
            </a:pPr>
            <a:r>
              <a:rPr lang="en-US" altLang="en-US" smtClean="0">
                <a:ea typeface="MS PGothic" charset="-128"/>
              </a:rPr>
              <a:t>when the marginal cost curve is below the average cost curve, the average total cost is decreasing as more output is produced.</a:t>
            </a:r>
          </a:p>
          <a:p>
            <a:pPr marL="514350" indent="-514350">
              <a:buFont typeface="Arial" charset="0"/>
              <a:buAutoNum type="alphaUcPeriod"/>
            </a:pPr>
            <a:r>
              <a:rPr lang="en-US" altLang="en-US" smtClean="0">
                <a:ea typeface="MS PGothic" charset="-128"/>
              </a:rPr>
              <a:t>when the marginal cost curve is above the average total cost curve, the average total cost is decreasing as more output is produced.</a:t>
            </a:r>
          </a:p>
          <a:p>
            <a:pPr marL="514350" indent="-514350">
              <a:buFont typeface="Arial" charset="0"/>
              <a:buAutoNum type="alphaUcPeriod"/>
            </a:pPr>
            <a:r>
              <a:rPr lang="en-US" altLang="en-US" smtClean="0">
                <a:ea typeface="MS PGothic" charset="-128"/>
              </a:rPr>
              <a:t>when the marginal cost curve is above the average cost curve, the marginal cost is decreasing as more output is produced.</a:t>
            </a:r>
            <a:endParaRPr lang="en-US" altLang="en-US" dirty="0">
              <a:ea typeface="MS PGothic" charset="-128"/>
            </a:endParaRPr>
          </a:p>
        </p:txBody>
      </p:sp>
      <p:pic>
        <p:nvPicPr>
          <p:cNvPr id="2" name="TPChart" descr="6E50E2A0F2584545837CE8244FAB3AB5Chart2017012521591947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84480" y="2595711"/>
            <a:ext cx="215900" cy="215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194441" y="1789880"/>
            <a:ext cx="4184869" cy="1319430"/>
          </a:xfrm>
        </p:spPr>
        <p:txBody>
          <a:bodyPr>
            <a:noAutofit/>
          </a:bodyPr>
          <a:lstStyle/>
          <a:p>
            <a:r>
              <a:rPr lang="en-US" altLang="en-US" sz="2800" dirty="0" smtClean="0">
                <a:ea typeface="MS PGothic" charset="-128"/>
              </a:rPr>
              <a:t>Refer to the table.  The marginal cost of producing the fifth unit of output is</a:t>
            </a:r>
            <a:endParaRPr lang="en-US" altLang="en-US" sz="2800" dirty="0">
              <a:ea typeface="MS PGothic" charset="-128"/>
            </a:endParaRPr>
          </a:p>
        </p:txBody>
      </p:sp>
      <p:sp>
        <p:nvSpPr>
          <p:cNvPr id="13314" name="TPAnswers"/>
          <p:cNvSpPr>
            <a:spLocks noGrp="1"/>
          </p:cNvSpPr>
          <p:nvPr>
            <p:ph idx="1"/>
            <p:custDataLst>
              <p:tags r:id="rId2"/>
            </p:custDataLst>
          </p:nvPr>
        </p:nvSpPr>
        <p:spPr>
          <a:xfrm>
            <a:off x="393700" y="3474545"/>
            <a:ext cx="4114800" cy="4525963"/>
          </a:xfrm>
        </p:spPr>
        <p:txBody>
          <a:bodyPr>
            <a:normAutofit/>
          </a:bodyPr>
          <a:lstStyle/>
          <a:p>
            <a:pPr marL="514350" indent="-514350">
              <a:buFont typeface="Arial" charset="0"/>
              <a:buAutoNum type="alphaUcPeriod"/>
            </a:pPr>
            <a:r>
              <a:rPr lang="en-US" altLang="en-US" dirty="0" smtClean="0">
                <a:ea typeface="MS PGothic" charset="-128"/>
              </a:rPr>
              <a:t>$8.</a:t>
            </a:r>
          </a:p>
          <a:p>
            <a:pPr marL="514350" indent="-514350">
              <a:buFont typeface="Arial" charset="0"/>
              <a:buAutoNum type="alphaUcPeriod"/>
            </a:pPr>
            <a:r>
              <a:rPr lang="en-US" altLang="en-US" dirty="0" smtClean="0">
                <a:ea typeface="MS PGothic" charset="-128"/>
              </a:rPr>
              <a:t>$18.</a:t>
            </a:r>
          </a:p>
          <a:p>
            <a:pPr marL="514350" indent="-514350">
              <a:buFont typeface="Arial" charset="0"/>
              <a:buAutoNum type="alphaUcPeriod"/>
            </a:pPr>
            <a:r>
              <a:rPr lang="en-US" altLang="en-US" dirty="0" smtClean="0">
                <a:ea typeface="MS PGothic" charset="-128"/>
              </a:rPr>
              <a:t>$40.</a:t>
            </a:r>
          </a:p>
          <a:p>
            <a:pPr marL="514350" indent="-514350">
              <a:buFont typeface="Arial" charset="0"/>
              <a:buAutoNum type="alphaUcPeriod"/>
            </a:pPr>
            <a:r>
              <a:rPr lang="en-US" altLang="en-US" dirty="0" smtClean="0">
                <a:ea typeface="MS PGothic" charset="-128"/>
              </a:rPr>
              <a:t>$58.</a:t>
            </a:r>
            <a:endParaRPr lang="en-US" altLang="en-US" dirty="0">
              <a:ea typeface="MS PGothic" charset="-128"/>
            </a:endParaRPr>
          </a:p>
        </p:txBody>
      </p:sp>
      <p:pic>
        <p:nvPicPr>
          <p:cNvPr id="2" name="TPChart" descr="711643B4B5D3453B85C95113C2DE72D9Chart20170125215920498.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78740" y="4139178"/>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8-24 at 12.35.5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7903" y="104862"/>
            <a:ext cx="5151821" cy="1495338"/>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7.5.3.2"/>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SLIDEGUID" val="839AA4BFFDCC4802BC6EB1319BA1191B"/>
  <p:tag name="AUTOOPENPOLL" val="False"/>
  <p:tag name="TYPE" val="TrueFalse"/>
  <p:tag name="TPSLIDEBULLETSTYLE" val="2"/>
  <p:tag name="TPQUESTIONXML" val="&lt;?xml version=&quot;1.0&quot; encoding=&quot;UTF-8&quot; standalone=&quot;yes&quot;?&gt;&lt;questionlist&gt;&lt;properties&gt;&lt;guid&gt;A08432A346AB4E46859D9A63C31F0163&lt;/guid&gt;&lt;date&gt;1/25/2017 09:59:1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839AA4BFFDCC4802BC6EB1319BA1191B&lt;/guid&gt;&lt;repollguid&gt;B1E18495A0EA42C0AE9853C05E98F0A2&lt;/repollguid&gt;&lt;sourceid&gt;6917404DB63D4C08824DE41E55CAC997&lt;/sourceid&gt;&lt;questiontext&gt;Explicit costs are input costs that require an outlay of money by the firm.&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DFA55B2D03684E7183D81728B4CC72DC&lt;/guid&gt;&lt;answertext&gt;True&lt;/answertext&gt;&lt;valuetype&gt;1&lt;/valuetype&gt;&lt;/answer&gt;&lt;answer&gt;&lt;guid&gt;FF99DB408BD846FDBB3DFF611A9802F8&lt;/guid&gt;&lt;answertext&gt;False&lt;/answertext&gt;&lt;valuetype&gt;-1&lt;/valuetype&gt;&lt;/answer&gt;&lt;/answers&gt;&lt;/multichoice&gt;&lt;/questions&gt;&lt;/questionlist&gt;"/>
  <p:tag name="LIVECHARTING" val="False"/>
  <p:tag name="CHARTTYPE" val="0"/>
  <p:tag name="CHARTDEFINEDCOLORS" val="3,6,10,45,32,50,13,4,9,55,1"/>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xml><?xml version="1.0" encoding="utf-8"?>
<p:tagLst xmlns:a="http://schemas.openxmlformats.org/drawingml/2006/main" xmlns:r="http://schemas.openxmlformats.org/officeDocument/2006/relationships" xmlns:p="http://schemas.openxmlformats.org/presentationml/2006/main">
  <p:tag name="SLIDEGUID" val="D0A0A74543834E41A220067C100C53C3"/>
  <p:tag name="AUTOOPENPOLL" val="False"/>
  <p:tag name="TYPE" val="MultiChoiceSlide"/>
  <p:tag name="TPSLIDEBULLETSTYLE" val="2"/>
  <p:tag name="TPQUESTIONXML" val="&lt;?xml version=&quot;1.0&quot; encoding=&quot;UTF-8&quot; standalone=&quot;yes&quot;?&gt;&lt;questionlist&gt;&lt;properties&gt;&lt;guid&gt;52A92135DCB243D2A243B62143C77A94&lt;/guid&gt;&lt;date&gt;1/25/2017 09:59:1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D0A0A74543834E41A220067C100C53C3&lt;/guid&gt;&lt;repollguid&gt;54A71508E8354ED8BA0B175FF0406604&lt;/repollguid&gt;&lt;sourceid&gt;E6C09DE39BAD4E3189A437B78BC3FB85&lt;/sourceid&gt;&lt;questiontext&gt;Chris owns ‘Christina’s bakery’ that currently has 2 workers. The first worker can produce 100 delicious baked goods in one day, and the second worker increased the total production by 80 delicious baked goods in one day. Chris is hiring a 3rd worker. With three workers, what is the likely total production in one day?&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676AEFAA44C24597820D362649EC20F8&lt;/guid&gt;&lt;answertext&gt;more than 180 but less than 260 delicious baked goods&lt;/answertext&gt;&lt;valuetype&gt;1&lt;/valuetype&gt;&lt;/answer&gt;&lt;answer&gt;&lt;guid&gt;B7DDE7CFD10741A4A8730554DED497E2&lt;/guid&gt;&lt;answertext&gt;300 delicious baked goods&lt;/answertext&gt;&lt;valuetype&gt;-1&lt;/valuetype&gt;&lt;/answer&gt;&lt;answer&gt;&lt;guid&gt;9F1BFBEB0E9E42F39949902EE3AECBF8&lt;/guid&gt;&lt;answertext&gt;180 delicious baked goods&lt;/answertext&gt;&lt;valuetype&gt;-1&lt;/valuetype&gt;&lt;/answer&gt;&lt;answer&gt;&lt;guid&gt;49A9E109838E4CBDA60F6B9EADBA6096&lt;/guid&gt;&lt;answertext&gt;more than 100 but less than 180 delicious baked goods&lt;/answertext&gt;&lt;valuetype&gt;-1&lt;/valuetype&gt;&lt;/answer&gt;&lt;/answers&gt;&lt;/multichoice&gt;&lt;/questions&gt;&lt;/questionlist&gt;"/>
  <p:tag name="LIVECHARTING" val="False"/>
  <p:tag name="CHARTTYPE" val="0"/>
  <p:tag name="CHARTDEFINEDCOLORS" val="3,6,10,45,32,50,13,4,9,55,1"/>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8.xml><?xml version="1.0" encoding="utf-8"?>
<p:tagLst xmlns:a="http://schemas.openxmlformats.org/drawingml/2006/main" xmlns:r="http://schemas.openxmlformats.org/officeDocument/2006/relationships" xmlns:p="http://schemas.openxmlformats.org/presentationml/2006/main">
  <p:tag name="SLIDEGUID" val="53F08E778DF24F55905B61A9FBEBDD3C"/>
  <p:tag name="AUTOOPENPOLL" val="False"/>
  <p:tag name="TYPE" val="MultiChoiceSlide"/>
  <p:tag name="TPSLIDEBULLETSTYLE" val="2"/>
  <p:tag name="TPQUESTIONXML" val="&lt;?xml version=&quot;1.0&quot; encoding=&quot;UTF-8&quot; standalone=&quot;yes&quot;?&gt;&lt;questionlist&gt;&lt;properties&gt;&lt;guid&gt;AD34A8C6A84C4BCDAFEC754B6E0DD9D9&lt;/guid&gt;&lt;date&gt;1/25/2017 09:59:1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53F08E778DF24F55905B61A9FBEBDD3C&lt;/guid&gt;&lt;repollguid&gt;FBDF05CA5FDF4CD78B847ED043A39779&lt;/repollguid&gt;&lt;sourceid&gt;584F69C72C22414FB65EFDF3720AE56A&lt;/sourceid&gt;&lt;questiontext&gt;Refer to the table.  The marginal product from hiring the third worker i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65430206F8974C8480546E8CAD2D2BFE&lt;/guid&gt;&lt;answertext&gt;88 units of output.&lt;/answertext&gt;&lt;valuetype&gt;-1&lt;/valuetype&gt;&lt;/answer&gt;&lt;answer&gt;&lt;guid&gt;A834D9F85772465C816F82B2DAF4AEDF&lt;/guid&gt;&lt;answertext&gt;50 units of output.&lt;/answertext&gt;&lt;valuetype&gt;-1&lt;/valuetype&gt;&lt;/answer&gt;&lt;answer&gt;&lt;guid&gt;56DA20276889441F8ED02ED2AE75C87C&lt;/guid&gt;&lt;answertext&gt;16.7 units of output.&lt;/answertext&gt;&lt;valuetype&gt;-1&lt;/valuetype&gt;&lt;/answer&gt;&lt;answer&gt;&lt;guid&gt;51D2BCAC6F01494DABBF77E8645279BB&lt;/guid&gt;&lt;answertext&gt;12 units of output.&lt;/answertext&gt;&lt;valuetype&gt;1&lt;/valuetype&gt;&lt;/answer&gt;&lt;/answers&gt;&lt;/multichoice&gt;&lt;/questions&gt;&lt;/questionlist&gt;"/>
  <p:tag name="LIVECHARTING" val="False"/>
  <p:tag name="CHARTTYPE" val="0"/>
  <p:tag name="CHARTDEFINEDCOLORS" val="3,6,10,45,32,50,13,4,9,55,1"/>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SLIDEGUID" val="89A4C2F42F2542F3B3C52661E91EDBB8"/>
  <p:tag name="AUTOOPENPOLL" val="False"/>
  <p:tag name="TYPE" val="TrueFalse"/>
  <p:tag name="TPSLIDEBULLETSTYLE" val="2"/>
  <p:tag name="TPQUESTIONXML" val="&lt;?xml version=&quot;1.0&quot; encoding=&quot;UTF-8&quot; standalone=&quot;yes&quot;?&gt;&lt;questionlist&gt;&lt;properties&gt;&lt;guid&gt;EF3F625046DE41CC9A2FE8754533368B&lt;/guid&gt;&lt;date&gt;1/25/2017 09:59:1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89A4C2F42F2542F3B3C52661E91EDBB8&lt;/guid&gt;&lt;repollguid&gt;D768FB69DF6C45269A72516AAE88B607&lt;/repollguid&gt;&lt;sourceid&gt;FE3205E5738C43198DFF32F2F4AD7DB1&lt;/sourceid&gt;&lt;questiontext&gt;Implicit costs are irrelevant for decisions in the short run.&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405600DB6E0E470DAA422500A0FE2A81&lt;/guid&gt;&lt;answertext&gt;True&lt;/answertext&gt;&lt;valuetype&gt;-1&lt;/valuetype&gt;&lt;/answer&gt;&lt;answer&gt;&lt;guid&gt;CAA2B5C6392A48ED9A084B33D481096E&lt;/guid&gt;&lt;answertext&gt;False&lt;/answertext&gt;&lt;valuetype&gt;1&lt;/valuetype&gt;&lt;/answer&gt;&lt;/answers&gt;&lt;/multichoice&gt;&lt;/questions&gt;&lt;/questionlist&gt;"/>
  <p:tag name="LIVECHARTING" val="False"/>
  <p:tag name="CHARTTYPE" val="0"/>
  <p:tag name="CHARTDEFINEDCOLORS" val="3,6,10,45,32,50,13,4,9,55,1"/>
</p:tagLst>
</file>

<file path=ppt/tags/tag2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2.xml><?xml version="1.0" encoding="utf-8"?>
<p:tagLst xmlns:a="http://schemas.openxmlformats.org/drawingml/2006/main" xmlns:r="http://schemas.openxmlformats.org/officeDocument/2006/relationships" xmlns:p="http://schemas.openxmlformats.org/presentationml/2006/main">
  <p:tag name="SLIDEGUID" val="3A32ED04E63F4B8BAA5588E413C2C87C"/>
  <p:tag name="AUTOOPENPOLL" val="False"/>
  <p:tag name="TYPE" val="MultiChoiceSlide"/>
  <p:tag name="TPSLIDEBULLETSTYLE" val="2"/>
  <p:tag name="TPQUESTIONXML" val="&lt;?xml version=&quot;1.0&quot; encoding=&quot;UTF-8&quot; standalone=&quot;yes&quot;?&gt;&lt;questionlist&gt;&lt;properties&gt;&lt;guid&gt;0BC4D69DCBCB4F8397E2D22CA95D3617&lt;/guid&gt;&lt;date&gt;1/25/2017 09:59:1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3A32ED04E63F4B8BAA5588E413C2C87C&lt;/guid&gt;&lt;repollguid&gt;A80D4DA5C41A41D79B426F5C14558082&lt;/repollguid&gt;&lt;sourceid&gt;365FA7AF29F843E2993D7DB36E391DF6&lt;/sourceid&gt;&lt;questiontext&gt;Alexander owns a small factory that makes fishing lures. He can make 10,000 lures per year and sell them for $10 each. Alexander pays $25,000 for raw materials to produce the 10,000 lures. He invested a total of $20,000 in equipment: $12,000 of his own savings and $8,000 borrowed at 10 percent interest. He could have earned 10 percent interest on his own money. Alexander could work at a competing factory for $40,000.  Alexander’s economic profit is _________, while his accounting profit is _________.&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C7902B8115FB4A87BF7D639F8A5C812A&lt;/guid&gt;&lt;answertext&gt;$33,000; $41,200.&lt;/answertext&gt;&lt;valuetype&gt;-1&lt;/valuetype&gt;&lt;/answer&gt;&lt;answer&gt;&lt;guid&gt;122A6EB49DB246CAA1EA73DE911402EB&lt;/guid&gt;&lt;answertext&gt;$33,000; $74,200.&lt;/answertext&gt;&lt;valuetype&gt;1&lt;/valuetype&gt;&lt;/answer&gt;&lt;answer&gt;&lt;guid&gt;DE6081A548304FCFB765A5C629B24547&lt;/guid&gt;&lt;answertext&gt;$41,200; $67,000.&lt;/answertext&gt;&lt;valuetype&gt;-1&lt;/valuetype&gt;&lt;/answer&gt;&lt;answer&gt;&lt;guid&gt;E16DBC8DDF19465FB1CF239F5112127D&lt;/guid&gt;&lt;answertext&gt;$74,200; $33,200.&lt;/answertext&gt;&lt;valuetype&gt;-1&lt;/valuetype&gt;&lt;/answer&gt;&lt;/answers&gt;&lt;/multichoice&gt;&lt;/questions&gt;&lt;/questionlist&gt;"/>
  <p:tag name="LIVECHARTING" val="False"/>
  <p:tag name="CHARTTYPE" val="0"/>
  <p:tag name="CHARTDEFINEDCOLORS" val="3,6,10,45,32,50,13,4,9,55,1"/>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6.xml><?xml version="1.0" encoding="utf-8"?>
<p:tagLst xmlns:a="http://schemas.openxmlformats.org/drawingml/2006/main" xmlns:r="http://schemas.openxmlformats.org/officeDocument/2006/relationships" xmlns:p="http://schemas.openxmlformats.org/presentationml/2006/main">
  <p:tag name="SLIDEGUID" val="6E50E2A0F2584545837CE8244FAB3AB5"/>
  <p:tag name="AUTOOPENPOLL" val="False"/>
  <p:tag name="TYPE" val="MultiChoiceSlide"/>
  <p:tag name="TPSLIDEBULLETSTYLE" val="2"/>
  <p:tag name="TPQUESTIONXML" val="&lt;?xml version=&quot;1.0&quot; encoding=&quot;UTF-8&quot; standalone=&quot;yes&quot;?&gt;&lt;questionlist&gt;&lt;properties&gt;&lt;guid&gt;D3C297C315E74622A523C1732BEB3327&lt;/guid&gt;&lt;date&gt;1/25/2017 09:59:1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E50E2A0F2584545837CE8244FAB3AB5&lt;/guid&gt;&lt;repollguid&gt;C388A274886F4BEA83696E4F6FD73046&lt;/repollguid&gt;&lt;sourceid&gt;192242AA2F0940E58949DCDC0EE08064&lt;/sourceid&gt;&lt;questiontext&gt;If the marginal cost curve is U-shaped and intersects the U-shaped average total cost curve at the minimum point on the average total cost curve, which of the following statements is correct?&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C72B85F8EF5C49CD9210A1E6898422EE&lt;/guid&gt;&lt;answertext&gt;when the marginal cost curve is below the average cost curve, the marginal cost is increasing as more output is produced.&lt;/answertext&gt;&lt;valuetype&gt;-1&lt;/valuetype&gt;&lt;/answer&gt;&lt;answer&gt;&lt;guid&gt;074A17ADC6924FAFBBFC1E2B26B95929&lt;/guid&gt;&lt;answertext&gt;when the marginal cost curve is below the average cost curve, the average total cost is decreasing as more output is produced.&lt;/answertext&gt;&lt;valuetype&gt;1&lt;/valuetype&gt;&lt;/answer&gt;&lt;answer&gt;&lt;guid&gt;8F10B18A408841CAA113D90E96585447&lt;/guid&gt;&lt;answertext&gt;when the marginal cost curve is above the average total cost curve, the average total cost is decreasing as more output is produced.&lt;/answertext&gt;&lt;valuetype&gt;-1&lt;/valuetype&gt;&lt;/answer&gt;&lt;answer&gt;&lt;guid&gt;21773B309C1D47949B5A3A4466FBCBCB&lt;/guid&gt;&lt;answertext&gt;when the marginal cost curve is above the average cost curve, the marginal cost is decreasing as more output is produced.&lt;/answertext&gt;&lt;valuetype&gt;-1&lt;/valuetype&gt;&lt;/answer&gt;&lt;/answers&gt;&lt;/multichoice&gt;&lt;/questions&gt;&lt;/questionlist&gt;"/>
  <p:tag name="LIVECHARTING" val="False"/>
  <p:tag name="CHARTTYPE" val="0"/>
  <p:tag name="CHARTDEFINEDCOLORS" val="3,6,10,45,32,50,13,4,9,55,1"/>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SLIDEGUID" val="711643B4B5D3453B85C95113C2DE72D9"/>
  <p:tag name="AUTOOPENPOLL" val="False"/>
  <p:tag name="TYPE" val="MultiChoiceSlide"/>
  <p:tag name="TPSLIDEBULLETSTYLE" val="2"/>
  <p:tag name="TPQUESTIONXML" val="&lt;?xml version=&quot;1.0&quot; encoding=&quot;UTF-8&quot; standalone=&quot;yes&quot;?&gt;&lt;questionlist&gt;&lt;properties&gt;&lt;guid&gt;6830E1384B6A423899B75CAD26F2A619&lt;/guid&gt;&lt;date&gt;1/25/2017 09:59:1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711643B4B5D3453B85C95113C2DE72D9&lt;/guid&gt;&lt;repollguid&gt;0A49E84FC2D2457BADF394CA9BF46D84&lt;/repollguid&gt;&lt;sourceid&gt;BA45B459F01E4CEE846664E0EB358201&lt;/sourceid&gt;&lt;questiontext&gt;Refer to the table.  The marginal cost of producing the fifth unit of output i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E623E393471F4B34BF4DF50BE9745E4E&lt;/guid&gt;&lt;answertext&gt;$8.&lt;/answertext&gt;&lt;valuetype&gt;-1&lt;/valuetype&gt;&lt;/answer&gt;&lt;answer&gt;&lt;guid&gt;4A15C293F4E94674B300085E6FB5378F&lt;/guid&gt;&lt;answertext&gt;$18.&lt;/answertext&gt;&lt;valuetype&gt;1&lt;/valuetype&gt;&lt;/answer&gt;&lt;answer&gt;&lt;guid&gt;AD163A531D014974BD52BB174ABED334&lt;/guid&gt;&lt;answertext&gt;$40.&lt;/answertext&gt;&lt;valuetype&gt;-1&lt;/valuetype&gt;&lt;/answer&gt;&lt;answer&gt;&lt;guid&gt;7B0859EDCED74FC9A97534C1E0F489FC&lt;/guid&gt;&lt;answertext&gt;$58.&lt;/answertext&gt;&lt;valuetype&gt;-1&lt;/valuetype&gt;&lt;/answer&gt;&lt;/answers&gt;&lt;/multichoice&gt;&lt;/questions&gt;&lt;/questionlist&gt;"/>
  <p:tag name="LIVECHARTING" val="False"/>
  <p:tag name="CHARTTYPE" val="0"/>
  <p:tag name="CHARTDEFINEDCOLORS" val="3,6,10,45,32,50,13,4,9,55,1"/>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4.xml><?xml version="1.0" encoding="utf-8"?>
<p:tagLst xmlns:a="http://schemas.openxmlformats.org/drawingml/2006/main" xmlns:r="http://schemas.openxmlformats.org/officeDocument/2006/relationships" xmlns:p="http://schemas.openxmlformats.org/presentationml/2006/main">
  <p:tag name="SLIDEGUID" val="AE714F1F47804A46B41656E40B4367DF"/>
  <p:tag name="AUTOOPENPOLL" val="False"/>
  <p:tag name="TYPE" val="MultiChoiceSlide"/>
  <p:tag name="TPSLIDEBULLETSTYLE" val="2"/>
  <p:tag name="TPQUESTIONXML" val="&lt;?xml version=&quot;1.0&quot; encoding=&quot;UTF-8&quot; standalone=&quot;yes&quot;?&gt;&lt;questionlist&gt;&lt;properties&gt;&lt;guid&gt;DD4BFA58C36647B9B6505C5E466187A5&lt;/guid&gt;&lt;date&gt;1/25/2017 09:59:1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AE714F1F47804A46B41656E40B4367DF&lt;/guid&gt;&lt;repollguid&gt;4FC1853240534C5AB4F8752F0B6F1F37&lt;/repollguid&gt;&lt;sourceid&gt;82FF13C25CEF4A21802571C07A99B833&lt;/sourceid&gt;&lt;questiontext&gt;Refer to the table. The total cost of producing five units of output i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3135010148734A59B45FFB2457ADF064&lt;/guid&gt;&lt;answertext&gt;$10&lt;/answertext&gt;&lt;valuetype&gt;-1&lt;/valuetype&gt;&lt;/answer&gt;&lt;answer&gt;&lt;guid&gt;888CD3E100F94D909489791FCA7F24E3&lt;/guid&gt;&lt;answertext&gt;$19&lt;/answertext&gt;&lt;valuetype&gt;-1&lt;/valuetype&gt;&lt;/answer&gt;&lt;answer&gt;&lt;guid&gt;F54716B6910A49FCA7B32BF8512B0CD4&lt;/guid&gt;&lt;answertext&gt;$25.&lt;/answertext&gt;&lt;valuetype&gt;-1&lt;/valuetype&gt;&lt;/answer&gt;&lt;answer&gt;&lt;guid&gt;134DEBB3D91A4CC9885F6B5E8F0F6797&lt;/guid&gt;&lt;answertext&gt;$50&lt;/answertext&gt;&lt;valuetype&gt;1&lt;/valuetype&gt;&lt;/answer&gt;&lt;/answers&gt;&lt;/multichoice&gt;&lt;/questions&gt;&lt;/questionlist&gt;"/>
  <p:tag name="LIVECHARTING" val="False"/>
  <p:tag name="CHARTTYPE" val="0"/>
  <p:tag name="CHARTDEFINEDCOLORS" val="3,6,10,45,32,50,13,4,9,55,1"/>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8.xml><?xml version="1.0" encoding="utf-8"?>
<p:tagLst xmlns:a="http://schemas.openxmlformats.org/drawingml/2006/main" xmlns:r="http://schemas.openxmlformats.org/officeDocument/2006/relationships" xmlns:p="http://schemas.openxmlformats.org/presentationml/2006/main">
  <p:tag name="SLIDEGUID" val="BB8CB33BE5914D78A1202A8ACE468181"/>
  <p:tag name="AUTOOPENPOLL" val="False"/>
  <p:tag name="TYPE" val="MultiChoiceSlide"/>
  <p:tag name="TPSLIDEBULLETSTYLE" val="2"/>
  <p:tag name="TPQUESTIONXML" val="&lt;?xml version=&quot;1.0&quot; encoding=&quot;UTF-8&quot; standalone=&quot;yes&quot;?&gt;&lt;questionlist&gt;&lt;properties&gt;&lt;guid&gt;B4D69005564340069B66E9E2FFC420E5&lt;/guid&gt;&lt;date&gt;1/25/2017 09:59:1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B8CB33BE5914D78A1202A8ACE468181&lt;/guid&gt;&lt;repollguid&gt;AEF5638576344A66992519ADDA480495&lt;/repollguid&gt;&lt;sourceid&gt;D77D3A1DB7574B46BC4812E8B0A3BE14&lt;/sourceid&gt;&lt;questiontext&gt;Refer to the table.  The average total cost of producing five units of output i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F1AB420EEA074C868DFF1B3020C8180E&lt;/guid&gt;&lt;answertext&gt;$2.&lt;/answertext&gt;&lt;valuetype&gt;-1&lt;/valuetype&gt;&lt;/answer&gt;&lt;answer&gt;&lt;guid&gt;8F8B6C4A2E2E461483F20486B81683D8&lt;/guid&gt;&lt;answertext&gt;$5.&lt;/answertext&gt;&lt;valuetype&gt;-1&lt;/valuetype&gt;&lt;/answer&gt;&lt;answer&gt;&lt;guid&gt;B8E21C0554F4488EB493F6B2CD295C57&lt;/guid&gt;&lt;answertext&gt;$9.&lt;/answertext&gt;&lt;valuetype&gt;1&lt;/valuetype&gt;&lt;/answer&gt;&lt;answer&gt;&lt;guid&gt;76BB3270896C42BF9BB2B47D0B5A3B92&lt;/guid&gt;&lt;answertext&gt;$45.&lt;/answertext&gt;&lt;valuetype&gt;-1&lt;/valuetype&gt;&lt;/answer&gt;&lt;/answers&gt;&lt;/multichoice&gt;&lt;/questions&gt;&lt;/questionlist&gt;"/>
  <p:tag name="LIVECHARTING" val="False"/>
  <p:tag name="CHARTTYPE" val="0"/>
  <p:tag name="CHARTDEFINEDCOLORS" val="3,6,10,45,32,50,13,4,9,55,1"/>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2.xml><?xml version="1.0" encoding="utf-8"?>
<p:tagLst xmlns:a="http://schemas.openxmlformats.org/drawingml/2006/main" xmlns:r="http://schemas.openxmlformats.org/officeDocument/2006/relationships" xmlns:p="http://schemas.openxmlformats.org/presentationml/2006/main">
  <p:tag name="SLIDEGUID" val="1912EDD190554CEC8760C3E63671E8D9"/>
  <p:tag name="AUTOOPENPOLL" val="False"/>
  <p:tag name="TYPE" val="MultiChoiceSlide"/>
  <p:tag name="TPSLIDEBULLETSTYLE" val="2"/>
  <p:tag name="TPQUESTIONXML" val="&lt;?xml version=&quot;1.0&quot; encoding=&quot;UTF-8&quot; standalone=&quot;yes&quot;?&gt;&lt;questionlist&gt;&lt;properties&gt;&lt;guid&gt;FE4D07C726594C3FA7ED178FB7628A70&lt;/guid&gt;&lt;date&gt;1/25/2017 09:59:1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1912EDD190554CEC8760C3E63671E8D9&lt;/guid&gt;&lt;repollguid&gt;B594AB65F6FF42559A2BD2D46DB15AEC&lt;/repollguid&gt;&lt;sourceid&gt;CDCA9B69A0AA4750AD2BE810FD1FE1EE&lt;/sourceid&gt;&lt;questiontext&gt;Which of the following is most likely to be a fixed cost in the short run?&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33056C7558E94BCE9A71D45D6EDAFEE7&lt;/guid&gt;&lt;answertext&gt;interest payments on funds borrowed by a farmer to finance farm machinery&lt;/answertext&gt;&lt;valuetype&gt;1&lt;/valuetype&gt;&lt;/answer&gt;&lt;answer&gt;&lt;guid&gt;1255A7283BA447FA94BFF06E00238B12&lt;/guid&gt;&lt;answertext&gt;wages paid to workers who assemble computers&lt;/answertext&gt;&lt;valuetype&gt;-1&lt;/valuetype&gt;&lt;/answer&gt;&lt;answer&gt;&lt;guid&gt;1A29A0E6D9B44D4FA45DE3CF895D09A7&lt;/guid&gt;&lt;answertext&gt;performance bonuses for sales staff of a pharmaceutical company&lt;/answertext&gt;&lt;valuetype&gt;-1&lt;/valuetype&gt;&lt;/answer&gt;&lt;answer&gt;&lt;guid&gt;9C3BC5CEAAA342258D40C101FE971017&lt;/guid&gt;&lt;answertext&gt;payments for gasoline for company cars driven by sales staff&lt;/answertext&gt;&lt;valuetype&gt;-1&lt;/valuetype&gt;&lt;/answer&gt;&lt;/answers&gt;&lt;/multichoice&gt;&lt;/questions&gt;&lt;/questionlist&gt;"/>
  <p:tag name="LIVECHARTING" val="False"/>
  <p:tag name="CHARTTYPE" val="0"/>
  <p:tag name="CHARTDEFINEDCOLORS" val="3,6,10,45,32,50,13,4,9,55,1"/>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6.xml><?xml version="1.0" encoding="utf-8"?>
<p:tagLst xmlns:a="http://schemas.openxmlformats.org/drawingml/2006/main" xmlns:r="http://schemas.openxmlformats.org/officeDocument/2006/relationships" xmlns:p="http://schemas.openxmlformats.org/presentationml/2006/main">
  <p:tag name="SLIDEGUID" val="A372D1F594F64D378E94314E75F9BBD8"/>
  <p:tag name="AUTOOPENPOLL" val="False"/>
  <p:tag name="TYPE" val="MultiChoiceSlide"/>
  <p:tag name="TPSLIDEBULLETSTYLE" val="2"/>
  <p:tag name="TPQUESTIONXML" val="&lt;?xml version=&quot;1.0&quot; encoding=&quot;UTF-8&quot; standalone=&quot;yes&quot;?&gt;&lt;questionlist&gt;&lt;properties&gt;&lt;guid&gt;0217E7C8DAA54D1D80ABB86CD9795FD2&lt;/guid&gt;&lt;date&gt;1/25/2017 09:59:1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A372D1F594F64D378E94314E75F9BBD8&lt;/guid&gt;&lt;repollguid&gt;CD5FD8D8561D424D8A393F851F000924&lt;/repollguid&gt;&lt;sourceid&gt;E9FEE3A2EB7C4B8F8D846335C54A83F4&lt;/sourceid&gt;&lt;questiontext&gt;Refer to the table.  From zero to three units of labor, the production function exhibit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7E12C4791BE94F2A966D137079C7FC03&lt;/guid&gt;&lt;answertext&gt;increasing marginal product; the marginal cost curve would be downward sloping.&lt;/answertext&gt;&lt;valuetype&gt;-1&lt;/valuetype&gt;&lt;/answer&gt;&lt;answer&gt;&lt;guid&gt;0B977E28FD8C441D8ACB25D551A7C7E3&lt;/guid&gt;&lt;answertext&gt;increasing marginal product; the marginal cost curve would be upward sloping.&lt;/answertext&gt;&lt;valuetype&gt;-1&lt;/valuetype&gt;&lt;/answer&gt;&lt;answer&gt;&lt;guid&gt;B92781F5035F4CE0840038F844A72C1D&lt;/guid&gt;&lt;answertext&gt;decreasing marginal product; the marginal cost curve would be downward sloping.&lt;/answertext&gt;&lt;valuetype&gt;-1&lt;/valuetype&gt;&lt;/answer&gt;&lt;answer&gt;&lt;guid&gt;0D88623DB36143B3B5D37AAE5E2B3DB3&lt;/guid&gt;&lt;answertext&gt;decreasing marginal product; the marginal cost curve would be upward sloping.&lt;/answertext&gt;&lt;valuetype&gt;1&lt;/valuetype&gt;&lt;/answer&gt;&lt;/answers&gt;&lt;/multichoice&gt;&lt;/questions&gt;&lt;/questionlist&gt;"/>
  <p:tag name="LIVECHARTING" val="False"/>
  <p:tag name="CHARTTYPE" val="0"/>
  <p:tag name="CHARTDEFINEDCOLORS" val="3,6,10,45,32,50,13,4,9,55,1"/>
</p:tagLst>
</file>

<file path=ppt/tags/tag47.xml><?xml version="1.0" encoding="utf-8"?>
<p:tagLst xmlns:a="http://schemas.openxmlformats.org/drawingml/2006/main" xmlns:r="http://schemas.openxmlformats.org/officeDocument/2006/relationships" xmlns:p="http://schemas.openxmlformats.org/presentationml/2006/main">
  <p:tag name="ZEROBASED" val="False"/>
</p:tagLst>
</file>

<file path=ppt/tags/tag4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0.xml><?xml version="1.0" encoding="utf-8"?>
<p:tagLst xmlns:a="http://schemas.openxmlformats.org/drawingml/2006/main" xmlns:r="http://schemas.openxmlformats.org/officeDocument/2006/relationships" xmlns:p="http://schemas.openxmlformats.org/presentationml/2006/main">
  <p:tag name="SLIDEGUID" val="C338473C4BE1423F9A49B0D1225AE2D6"/>
  <p:tag name="AUTOOPENPOLL" val="False"/>
  <p:tag name="TYPE" val="MultiChoiceSlide"/>
  <p:tag name="TPSLIDEBULLETSTYLE" val="2"/>
  <p:tag name="TPQUESTIONXML" val="&lt;?xml version=&quot;1.0&quot; encoding=&quot;UTF-8&quot; standalone=&quot;yes&quot;?&gt;&lt;questionlist&gt;&lt;properties&gt;&lt;guid&gt;9F3762552D0A4A8D9DB845BE410612FE&lt;/guid&gt;&lt;date&gt;1/25/2017 09:59:1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C338473C4BE1423F9A49B0D1225AE2D6&lt;/guid&gt;&lt;repollguid&gt;E931EB322394478F80BAD96DFD19E492&lt;/repollguid&gt;&lt;sourceid&gt;B924E4F573B14DEFA089CD9BB98CB6C0&lt;/sourceid&gt;&lt;questiontext&gt;Which of the following is most likely to occur if a firm experiences coordination problem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FFAA3780A8FC407CB65964690D3D0101&lt;/guid&gt;&lt;answertext&gt;diseconomies of scale&lt;/answertext&gt;&lt;valuetype&gt;1&lt;/valuetype&gt;&lt;/answer&gt;&lt;answer&gt;&lt;guid&gt;2C93E40FD3114E7CB53F47BFD4AA20BD&lt;/guid&gt;&lt;answertext&gt;economies of scale&lt;/answertext&gt;&lt;valuetype&gt;-1&lt;/valuetype&gt;&lt;/answer&gt;&lt;answer&gt;&lt;guid&gt;0B4A6709CB0640AB9F75AE2B18048106&lt;/guid&gt;&lt;answertext&gt;constant returns to scale&lt;/answertext&gt;&lt;valuetype&gt;-1&lt;/valuetype&gt;&lt;/answer&gt;&lt;answer&gt;&lt;guid&gt;CC75074FD72D48F48A3B45AA3D28E794&lt;/guid&gt;&lt;answertext&gt;specialization&lt;/answertext&gt;&lt;valuetype&gt;-1&lt;/valuetype&gt;&lt;/answer&gt;&lt;/answers&gt;&lt;/multichoice&gt;&lt;/questions&gt;&lt;/questionlist&gt;"/>
  <p:tag name="LIVECHARTING" val="False"/>
  <p:tag name="CHARTTYPE" val="0"/>
  <p:tag name="CHARTDEFINEDCOLORS" val="3,6,10,45,32,50,13,4,9,55,1"/>
</p:tagLst>
</file>

<file path=ppt/tags/tag51.xml><?xml version="1.0" encoding="utf-8"?>
<p:tagLst xmlns:a="http://schemas.openxmlformats.org/drawingml/2006/main" xmlns:r="http://schemas.openxmlformats.org/officeDocument/2006/relationships" xmlns:p="http://schemas.openxmlformats.org/presentationml/2006/main">
  <p:tag name="ZEROBASED" val="False"/>
</p:tagLst>
</file>

<file path=ppt/tags/tag5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5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xml><?xml version="1.0" encoding="utf-8"?>
<p:tagLst xmlns:a="http://schemas.openxmlformats.org/drawingml/2006/main" xmlns:r="http://schemas.openxmlformats.org/officeDocument/2006/relationships" xmlns:p="http://schemas.openxmlformats.org/presentationml/2006/main">
  <p:tag name="SLIDEGUID" val="21361FACA6B947A19210A7A185280451"/>
  <p:tag name="AUTOOPENPOLL" val="False"/>
  <p:tag name="TYPE" val="TrueFalse"/>
  <p:tag name="TPSLIDEBULLETSTYLE" val="2"/>
  <p:tag name="TPQUESTIONXML" val="&lt;?xml version=&quot;1.0&quot; encoding=&quot;UTF-8&quot; standalone=&quot;yes&quot;?&gt;&lt;questionlist&gt;&lt;properties&gt;&lt;guid&gt;7C5307BAF654401893DF679385DC596B&lt;/guid&gt;&lt;date&gt;1/25/2017 09:59:1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21361FACA6B947A19210A7A185280451&lt;/guid&gt;&lt;repollguid&gt;8A7B5E88485740229E2CCA20E12E9241&lt;/repollguid&gt;&lt;sourceid&gt;1BD588142D1340BEA6037A3B54F52FFB&lt;/sourceid&gt;&lt;questiontext&gt;The short run is a period of time less than three months.&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2D06B265BD394FE3AB8AAB2BC4F21340&lt;/guid&gt;&lt;answertext&gt;True&lt;/answertext&gt;&lt;valuetype&gt;-1&lt;/valuetype&gt;&lt;/answer&gt;&lt;answer&gt;&lt;guid&gt;AEEE759BD1564047A7D8162190CE583A&lt;/guid&gt;&lt;answertext&gt;False&lt;/answertext&gt;&lt;valuetype&gt;1&lt;/valuetype&gt;&lt;/answer&gt;&lt;/answers&gt;&lt;/multichoice&gt;&lt;/questions&gt;&lt;/questionlist&gt;"/>
  <p:tag name="LIVECHARTING" val="False"/>
  <p:tag name="CHARTTYPE" val="0"/>
  <p:tag name="CHARTDEFINEDCOLORS" val="3,6,10,45,32,50,13,4,9,55,1"/>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TotalTime>
  <Words>658</Words>
  <Application>Microsoft Macintosh PowerPoint</Application>
  <PresentationFormat>On-screen Show (4:3)</PresentationFormat>
  <Paragraphs>59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Implicit costs are irrelevant for decisions in the short run.</vt:lpstr>
      <vt:lpstr>The short run is a period of time less than three months.</vt:lpstr>
      <vt:lpstr>Explicit costs are input costs that require an outlay of money by the firm.</vt:lpstr>
      <vt:lpstr>Chris owns ‘Christina’s bakery’ that currently has 2 workers. The first worker can produce 100 delicious baked goods in one day, and the second worker increased the total production by 80 delicious baked goods in one day. Chris is hiring a 3rd worker. With three workers, what is the likely total production in one day?</vt:lpstr>
      <vt:lpstr>Refer to the table.  The marginal product from hiring the third worker is</vt:lpstr>
      <vt:lpstr>Alexander owns a small factory that makes fishing lures. He can make 10,000 lures per year and sell them for $10 each. Alexander pays $25,000 for raw materials to produce the 10,000 lures. He invested a total of $20,000 in equipment: $12,000 of his own savings and $8,000 borrowed at 10 percent interest. He could have earned 10 percent interest on his own money. Alexander could work at a competing factory for $40,000.  Alexander’s economic profit is _________, while his accounting profit is _________.</vt:lpstr>
      <vt:lpstr>If the marginal cost curve is U-shaped and intersects the U-shaped average total cost curve at the minimum point on the average total cost curve, which of the following statements is correct?</vt:lpstr>
      <vt:lpstr>Refer to the table.  The marginal cost of producing the fifth unit of output is</vt:lpstr>
      <vt:lpstr>Refer to the table. The total cost of producing five units of output is:</vt:lpstr>
      <vt:lpstr>Refer to the table.  The average total cost of producing five units of output is</vt:lpstr>
      <vt:lpstr>Which of the following is most likely to be a fixed cost in the short run?</vt:lpstr>
      <vt:lpstr>Refer to the table.  From zero to three units of labor, the production function exhibits</vt:lpstr>
      <vt:lpstr>Which of the following is most likely to occur if a firm experiences coordination problems?</vt:lpstr>
    </vt:vector>
  </TitlesOfParts>
  <Company>Viola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Implicit costs are irrelevant for decisions in the short run.</dc:title>
  <dc:creator>Ylonda Viola</dc:creator>
  <cp:lastModifiedBy>Ylonda Viola</cp:lastModifiedBy>
  <cp:revision>10</cp:revision>
  <dcterms:created xsi:type="dcterms:W3CDTF">2016-08-24T19:29:19Z</dcterms:created>
  <dcterms:modified xsi:type="dcterms:W3CDTF">2017-01-26T04:59:37Z</dcterms:modified>
</cp:coreProperties>
</file>